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  <p:sldMasterId id="2147483711" r:id="rId2"/>
    <p:sldMasterId id="2147483728" r:id="rId3"/>
  </p:sldMasterIdLst>
  <p:notesMasterIdLst>
    <p:notesMasterId r:id="rId39"/>
  </p:notesMasterIdLst>
  <p:sldIdLst>
    <p:sldId id="256" r:id="rId4"/>
    <p:sldId id="281" r:id="rId5"/>
    <p:sldId id="278" r:id="rId6"/>
    <p:sldId id="257" r:id="rId7"/>
    <p:sldId id="304" r:id="rId8"/>
    <p:sldId id="258" r:id="rId9"/>
    <p:sldId id="289" r:id="rId10"/>
    <p:sldId id="305" r:id="rId11"/>
    <p:sldId id="284" r:id="rId12"/>
    <p:sldId id="266" r:id="rId13"/>
    <p:sldId id="260" r:id="rId14"/>
    <p:sldId id="294" r:id="rId15"/>
    <p:sldId id="293" r:id="rId16"/>
    <p:sldId id="261" r:id="rId17"/>
    <p:sldId id="291" r:id="rId18"/>
    <p:sldId id="286" r:id="rId19"/>
    <p:sldId id="288" r:id="rId20"/>
    <p:sldId id="285" r:id="rId21"/>
    <p:sldId id="269" r:id="rId22"/>
    <p:sldId id="267" r:id="rId23"/>
    <p:sldId id="295" r:id="rId24"/>
    <p:sldId id="296" r:id="rId25"/>
    <p:sldId id="297" r:id="rId26"/>
    <p:sldId id="298" r:id="rId27"/>
    <p:sldId id="299" r:id="rId28"/>
    <p:sldId id="265" r:id="rId29"/>
    <p:sldId id="268" r:id="rId30"/>
    <p:sldId id="300" r:id="rId31"/>
    <p:sldId id="303" r:id="rId32"/>
    <p:sldId id="301" r:id="rId33"/>
    <p:sldId id="302" r:id="rId34"/>
    <p:sldId id="273" r:id="rId35"/>
    <p:sldId id="276" r:id="rId36"/>
    <p:sldId id="279" r:id="rId37"/>
    <p:sldId id="28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3" clrIdx="0">
    <p:extLst>
      <p:ext uri="{19B8F6BF-5375-455C-9EA6-DF929625EA0E}">
        <p15:presenceInfo xmlns:p15="http://schemas.microsoft.com/office/powerpoint/2012/main" userId="5a5193da9dc50c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94718"/>
  </p:normalViewPr>
  <p:slideViewPr>
    <p:cSldViewPr snapToGrid="0">
      <p:cViewPr varScale="1">
        <p:scale>
          <a:sx n="156" d="100"/>
          <a:sy n="156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76E185-24CD-431B-9E71-A60A1FBADC1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5896CE7-8F94-4C77-8B14-3F8F47D3B57A}">
      <dgm:prSet phldrT="[文本]"/>
      <dgm:spPr/>
      <dgm:t>
        <a:bodyPr/>
        <a:lstStyle/>
        <a:p>
          <a:r>
            <a:rPr lang="en-US" altLang="zh-CN" dirty="0"/>
            <a:t>Data Collection</a:t>
          </a:r>
          <a:endParaRPr lang="zh-CN" altLang="en-US" dirty="0"/>
        </a:p>
      </dgm:t>
    </dgm:pt>
    <dgm:pt modelId="{3426DA69-FBD4-47BA-A514-EA073591E515}" type="parTrans" cxnId="{1FDA0C5B-4BB1-4E3E-8682-51DCF7A68CFE}">
      <dgm:prSet/>
      <dgm:spPr/>
      <dgm:t>
        <a:bodyPr/>
        <a:lstStyle/>
        <a:p>
          <a:endParaRPr lang="zh-CN" altLang="en-US"/>
        </a:p>
      </dgm:t>
    </dgm:pt>
    <dgm:pt modelId="{F0DD5A53-13F7-4AE8-8987-BAE33A21FAB2}" type="sibTrans" cxnId="{1FDA0C5B-4BB1-4E3E-8682-51DCF7A68CFE}">
      <dgm:prSet/>
      <dgm:spPr/>
      <dgm:t>
        <a:bodyPr/>
        <a:lstStyle/>
        <a:p>
          <a:endParaRPr lang="zh-CN" altLang="en-US"/>
        </a:p>
      </dgm:t>
    </dgm:pt>
    <dgm:pt modelId="{9DF19F9A-590B-43B9-8A86-7D991DB28E83}">
      <dgm:prSet phldrT="[文本]"/>
      <dgm:spPr/>
      <dgm:t>
        <a:bodyPr/>
        <a:lstStyle/>
        <a:p>
          <a:r>
            <a:rPr lang="en-US" altLang="en-US" dirty="0"/>
            <a:t>Data Formatting </a:t>
          </a:r>
          <a:endParaRPr lang="zh-CN" altLang="en-US" dirty="0"/>
        </a:p>
      </dgm:t>
    </dgm:pt>
    <dgm:pt modelId="{3387A856-4F38-4365-AC52-AEBE8C7F9717}" type="parTrans" cxnId="{D3A77464-087E-411F-AC23-8AB0C1CF6693}">
      <dgm:prSet/>
      <dgm:spPr/>
      <dgm:t>
        <a:bodyPr/>
        <a:lstStyle/>
        <a:p>
          <a:endParaRPr lang="zh-CN" altLang="en-US"/>
        </a:p>
      </dgm:t>
    </dgm:pt>
    <dgm:pt modelId="{8BBD6B33-B6E3-4DA2-9608-9E1EA6C4AFF2}" type="sibTrans" cxnId="{D3A77464-087E-411F-AC23-8AB0C1CF6693}">
      <dgm:prSet/>
      <dgm:spPr/>
      <dgm:t>
        <a:bodyPr/>
        <a:lstStyle/>
        <a:p>
          <a:endParaRPr lang="zh-CN" altLang="en-US"/>
        </a:p>
      </dgm:t>
    </dgm:pt>
    <dgm:pt modelId="{83B07AA0-FFDF-4DC8-B4BE-15A2D43A0E20}">
      <dgm:prSet phldrT="[文本]"/>
      <dgm:spPr/>
      <dgm:t>
        <a:bodyPr/>
        <a:lstStyle/>
        <a:p>
          <a:r>
            <a:rPr lang="en-US" altLang="zh-CN" dirty="0"/>
            <a:t>Data Analysis</a:t>
          </a:r>
          <a:endParaRPr lang="zh-CN" altLang="en-US" dirty="0"/>
        </a:p>
      </dgm:t>
    </dgm:pt>
    <dgm:pt modelId="{25CDF9CA-0055-4AC0-8DE2-D3C3790A1DC6}" type="parTrans" cxnId="{9751F9A2-C899-4558-B4CF-6F5659ABC8DD}">
      <dgm:prSet/>
      <dgm:spPr/>
      <dgm:t>
        <a:bodyPr/>
        <a:lstStyle/>
        <a:p>
          <a:endParaRPr lang="zh-CN" altLang="en-US"/>
        </a:p>
      </dgm:t>
    </dgm:pt>
    <dgm:pt modelId="{E37E4C92-90D0-4A61-A7AD-1F837F4E6061}" type="sibTrans" cxnId="{9751F9A2-C899-4558-B4CF-6F5659ABC8DD}">
      <dgm:prSet/>
      <dgm:spPr/>
      <dgm:t>
        <a:bodyPr/>
        <a:lstStyle/>
        <a:p>
          <a:endParaRPr lang="zh-CN" altLang="en-US"/>
        </a:p>
      </dgm:t>
    </dgm:pt>
    <dgm:pt modelId="{11B09F6E-44D0-4D41-8336-083409E44BD4}" type="pres">
      <dgm:prSet presAssocID="{9E76E185-24CD-431B-9E71-A60A1FBADC16}" presName="Name0" presStyleCnt="0">
        <dgm:presLayoutVars>
          <dgm:dir/>
          <dgm:resizeHandles val="exact"/>
        </dgm:presLayoutVars>
      </dgm:prSet>
      <dgm:spPr/>
    </dgm:pt>
    <dgm:pt modelId="{F257ACB7-8F9F-4B3C-AF6F-4DF538C46EDE}" type="pres">
      <dgm:prSet presAssocID="{85896CE7-8F94-4C77-8B14-3F8F47D3B57A}" presName="node" presStyleLbl="node1" presStyleIdx="0" presStyleCnt="3" custLinFactNeighborX="2874" custLinFactNeighborY="0">
        <dgm:presLayoutVars>
          <dgm:bulletEnabled val="1"/>
        </dgm:presLayoutVars>
      </dgm:prSet>
      <dgm:spPr/>
    </dgm:pt>
    <dgm:pt modelId="{51602096-4453-4035-9CA9-130B153BE568}" type="pres">
      <dgm:prSet presAssocID="{F0DD5A53-13F7-4AE8-8987-BAE33A21FAB2}" presName="sibTrans" presStyleLbl="sibTrans2D1" presStyleIdx="0" presStyleCnt="2"/>
      <dgm:spPr/>
    </dgm:pt>
    <dgm:pt modelId="{2C462C65-9D92-4EB4-9E2F-6E92FD41DF41}" type="pres">
      <dgm:prSet presAssocID="{F0DD5A53-13F7-4AE8-8987-BAE33A21FAB2}" presName="connectorText" presStyleLbl="sibTrans2D1" presStyleIdx="0" presStyleCnt="2"/>
      <dgm:spPr/>
    </dgm:pt>
    <dgm:pt modelId="{2187D7C0-771D-47A2-B377-3A696B8F810D}" type="pres">
      <dgm:prSet presAssocID="{9DF19F9A-590B-43B9-8A86-7D991DB28E83}" presName="node" presStyleLbl="node1" presStyleIdx="1" presStyleCnt="3" custScaleX="99541" custScaleY="89972">
        <dgm:presLayoutVars>
          <dgm:bulletEnabled val="1"/>
        </dgm:presLayoutVars>
      </dgm:prSet>
      <dgm:spPr/>
    </dgm:pt>
    <dgm:pt modelId="{07DD45C2-59C7-4120-A220-15CEE7CB20BC}" type="pres">
      <dgm:prSet presAssocID="{8BBD6B33-B6E3-4DA2-9608-9E1EA6C4AFF2}" presName="sibTrans" presStyleLbl="sibTrans2D1" presStyleIdx="1" presStyleCnt="2"/>
      <dgm:spPr/>
    </dgm:pt>
    <dgm:pt modelId="{6C3BF04A-6B51-4077-9053-0758C5B544E6}" type="pres">
      <dgm:prSet presAssocID="{8BBD6B33-B6E3-4DA2-9608-9E1EA6C4AFF2}" presName="connectorText" presStyleLbl="sibTrans2D1" presStyleIdx="1" presStyleCnt="2"/>
      <dgm:spPr/>
    </dgm:pt>
    <dgm:pt modelId="{2C705F84-D75C-4ABB-B64B-4E987A610B19}" type="pres">
      <dgm:prSet presAssocID="{83B07AA0-FFDF-4DC8-B4BE-15A2D43A0E20}" presName="node" presStyleLbl="node1" presStyleIdx="2" presStyleCnt="3">
        <dgm:presLayoutVars>
          <dgm:bulletEnabled val="1"/>
        </dgm:presLayoutVars>
      </dgm:prSet>
      <dgm:spPr/>
    </dgm:pt>
  </dgm:ptLst>
  <dgm:cxnLst>
    <dgm:cxn modelId="{D733321F-B4F0-43ED-9283-40C5C00251E5}" type="presOf" srcId="{83B07AA0-FFDF-4DC8-B4BE-15A2D43A0E20}" destId="{2C705F84-D75C-4ABB-B64B-4E987A610B19}" srcOrd="0" destOrd="0" presId="urn:microsoft.com/office/officeart/2005/8/layout/process1"/>
    <dgm:cxn modelId="{DF133232-CCCB-429C-B8EC-AE72B1926BAD}" type="presOf" srcId="{F0DD5A53-13F7-4AE8-8987-BAE33A21FAB2}" destId="{51602096-4453-4035-9CA9-130B153BE568}" srcOrd="0" destOrd="0" presId="urn:microsoft.com/office/officeart/2005/8/layout/process1"/>
    <dgm:cxn modelId="{1FDA0C5B-4BB1-4E3E-8682-51DCF7A68CFE}" srcId="{9E76E185-24CD-431B-9E71-A60A1FBADC16}" destId="{85896CE7-8F94-4C77-8B14-3F8F47D3B57A}" srcOrd="0" destOrd="0" parTransId="{3426DA69-FBD4-47BA-A514-EA073591E515}" sibTransId="{F0DD5A53-13F7-4AE8-8987-BAE33A21FAB2}"/>
    <dgm:cxn modelId="{D3A77464-087E-411F-AC23-8AB0C1CF6693}" srcId="{9E76E185-24CD-431B-9E71-A60A1FBADC16}" destId="{9DF19F9A-590B-43B9-8A86-7D991DB28E83}" srcOrd="1" destOrd="0" parTransId="{3387A856-4F38-4365-AC52-AEBE8C7F9717}" sibTransId="{8BBD6B33-B6E3-4DA2-9608-9E1EA6C4AFF2}"/>
    <dgm:cxn modelId="{C5DB3C46-FD7B-4293-8E9D-354461BD3F19}" type="presOf" srcId="{8BBD6B33-B6E3-4DA2-9608-9E1EA6C4AFF2}" destId="{07DD45C2-59C7-4120-A220-15CEE7CB20BC}" srcOrd="0" destOrd="0" presId="urn:microsoft.com/office/officeart/2005/8/layout/process1"/>
    <dgm:cxn modelId="{FB1CA19B-8BDE-4D28-AF49-1EA177826880}" type="presOf" srcId="{85896CE7-8F94-4C77-8B14-3F8F47D3B57A}" destId="{F257ACB7-8F9F-4B3C-AF6F-4DF538C46EDE}" srcOrd="0" destOrd="0" presId="urn:microsoft.com/office/officeart/2005/8/layout/process1"/>
    <dgm:cxn modelId="{0004EEA0-6EA5-49D1-8CA7-0300CC929D47}" type="presOf" srcId="{9E76E185-24CD-431B-9E71-A60A1FBADC16}" destId="{11B09F6E-44D0-4D41-8336-083409E44BD4}" srcOrd="0" destOrd="0" presId="urn:microsoft.com/office/officeart/2005/8/layout/process1"/>
    <dgm:cxn modelId="{9751F9A2-C899-4558-B4CF-6F5659ABC8DD}" srcId="{9E76E185-24CD-431B-9E71-A60A1FBADC16}" destId="{83B07AA0-FFDF-4DC8-B4BE-15A2D43A0E20}" srcOrd="2" destOrd="0" parTransId="{25CDF9CA-0055-4AC0-8DE2-D3C3790A1DC6}" sibTransId="{E37E4C92-90D0-4A61-A7AD-1F837F4E6061}"/>
    <dgm:cxn modelId="{C19D06E0-A556-4F40-867A-68D42737966C}" type="presOf" srcId="{9DF19F9A-590B-43B9-8A86-7D991DB28E83}" destId="{2187D7C0-771D-47A2-B377-3A696B8F810D}" srcOrd="0" destOrd="0" presId="urn:microsoft.com/office/officeart/2005/8/layout/process1"/>
    <dgm:cxn modelId="{3110E1F0-07B4-4B77-AD99-849154A4DEC9}" type="presOf" srcId="{F0DD5A53-13F7-4AE8-8987-BAE33A21FAB2}" destId="{2C462C65-9D92-4EB4-9E2F-6E92FD41DF41}" srcOrd="1" destOrd="0" presId="urn:microsoft.com/office/officeart/2005/8/layout/process1"/>
    <dgm:cxn modelId="{977086F8-8F19-43EF-8C90-03827ACA3A32}" type="presOf" srcId="{8BBD6B33-B6E3-4DA2-9608-9E1EA6C4AFF2}" destId="{6C3BF04A-6B51-4077-9053-0758C5B544E6}" srcOrd="1" destOrd="0" presId="urn:microsoft.com/office/officeart/2005/8/layout/process1"/>
    <dgm:cxn modelId="{D2280990-24B9-4B0E-8608-9AA2B9CC7150}" type="presParOf" srcId="{11B09F6E-44D0-4D41-8336-083409E44BD4}" destId="{F257ACB7-8F9F-4B3C-AF6F-4DF538C46EDE}" srcOrd="0" destOrd="0" presId="urn:microsoft.com/office/officeart/2005/8/layout/process1"/>
    <dgm:cxn modelId="{F6CE3B58-4FFD-4ECE-9B6A-FFBE7CDBBD5C}" type="presParOf" srcId="{11B09F6E-44D0-4D41-8336-083409E44BD4}" destId="{51602096-4453-4035-9CA9-130B153BE568}" srcOrd="1" destOrd="0" presId="urn:microsoft.com/office/officeart/2005/8/layout/process1"/>
    <dgm:cxn modelId="{2E092557-1C37-4C2D-9E60-267B3C726328}" type="presParOf" srcId="{51602096-4453-4035-9CA9-130B153BE568}" destId="{2C462C65-9D92-4EB4-9E2F-6E92FD41DF41}" srcOrd="0" destOrd="0" presId="urn:microsoft.com/office/officeart/2005/8/layout/process1"/>
    <dgm:cxn modelId="{8F7DB846-B8A3-415B-9788-2A3DE1388297}" type="presParOf" srcId="{11B09F6E-44D0-4D41-8336-083409E44BD4}" destId="{2187D7C0-771D-47A2-B377-3A696B8F810D}" srcOrd="2" destOrd="0" presId="urn:microsoft.com/office/officeart/2005/8/layout/process1"/>
    <dgm:cxn modelId="{1202AFAC-679A-4836-B1B6-B6FDFEDD066E}" type="presParOf" srcId="{11B09F6E-44D0-4D41-8336-083409E44BD4}" destId="{07DD45C2-59C7-4120-A220-15CEE7CB20BC}" srcOrd="3" destOrd="0" presId="urn:microsoft.com/office/officeart/2005/8/layout/process1"/>
    <dgm:cxn modelId="{6D7A31E7-7CC9-47F3-9450-F2811CC84A32}" type="presParOf" srcId="{07DD45C2-59C7-4120-A220-15CEE7CB20BC}" destId="{6C3BF04A-6B51-4077-9053-0758C5B544E6}" srcOrd="0" destOrd="0" presId="urn:microsoft.com/office/officeart/2005/8/layout/process1"/>
    <dgm:cxn modelId="{725EFB5C-C396-4CFA-AABE-9D073019EC20}" type="presParOf" srcId="{11B09F6E-44D0-4D41-8336-083409E44BD4}" destId="{2C705F84-D75C-4ABB-B64B-4E987A610B1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7ACB7-8F9F-4B3C-AF6F-4DF538C46EDE}">
      <dsp:nvSpPr>
        <dsp:cNvPr id="0" name=""/>
        <dsp:cNvSpPr/>
      </dsp:nvSpPr>
      <dsp:spPr>
        <a:xfrm>
          <a:off x="14518" y="947851"/>
          <a:ext cx="1067106" cy="6402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Data Collection</a:t>
          </a:r>
          <a:endParaRPr lang="zh-CN" altLang="en-US" sz="1400" kern="1200" dirty="0"/>
        </a:p>
      </dsp:txBody>
      <dsp:txXfrm>
        <a:off x="33271" y="966604"/>
        <a:ext cx="1029600" cy="602757"/>
      </dsp:txXfrm>
    </dsp:sp>
    <dsp:sp modelId="{51602096-4453-4035-9CA9-130B153BE568}">
      <dsp:nvSpPr>
        <dsp:cNvPr id="0" name=""/>
        <dsp:cNvSpPr/>
      </dsp:nvSpPr>
      <dsp:spPr>
        <a:xfrm>
          <a:off x="1185268" y="1135661"/>
          <a:ext cx="219724" cy="264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1185268" y="1188589"/>
        <a:ext cx="153807" cy="158786"/>
      </dsp:txXfrm>
    </dsp:sp>
    <dsp:sp modelId="{2187D7C0-771D-47A2-B377-3A696B8F810D}">
      <dsp:nvSpPr>
        <dsp:cNvPr id="0" name=""/>
        <dsp:cNvSpPr/>
      </dsp:nvSpPr>
      <dsp:spPr>
        <a:xfrm>
          <a:off x="1496200" y="979953"/>
          <a:ext cx="1062208" cy="5760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Data Formatting </a:t>
          </a:r>
          <a:endParaRPr lang="zh-CN" altLang="en-US" sz="1400" kern="1200" dirty="0"/>
        </a:p>
      </dsp:txBody>
      <dsp:txXfrm>
        <a:off x="1513072" y="996825"/>
        <a:ext cx="1028464" cy="542314"/>
      </dsp:txXfrm>
    </dsp:sp>
    <dsp:sp modelId="{07DD45C2-59C7-4120-A220-15CEE7CB20BC}">
      <dsp:nvSpPr>
        <dsp:cNvPr id="0" name=""/>
        <dsp:cNvSpPr/>
      </dsp:nvSpPr>
      <dsp:spPr>
        <a:xfrm>
          <a:off x="2665119" y="1135661"/>
          <a:ext cx="226226" cy="264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2665119" y="1188589"/>
        <a:ext cx="158358" cy="158786"/>
      </dsp:txXfrm>
    </dsp:sp>
    <dsp:sp modelId="{2C705F84-D75C-4ABB-B64B-4E987A610B19}">
      <dsp:nvSpPr>
        <dsp:cNvPr id="0" name=""/>
        <dsp:cNvSpPr/>
      </dsp:nvSpPr>
      <dsp:spPr>
        <a:xfrm>
          <a:off x="2985251" y="947851"/>
          <a:ext cx="1067106" cy="6402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Data Analysis</a:t>
          </a:r>
          <a:endParaRPr lang="zh-CN" altLang="en-US" sz="1400" kern="1200" dirty="0"/>
        </a:p>
      </dsp:txBody>
      <dsp:txXfrm>
        <a:off x="3004004" y="966604"/>
        <a:ext cx="1029600" cy="60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74D6A-2569-4118-8364-64F389366CE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DDDD1-3B41-4B97-BDF5-47DA17EDA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0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7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5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22490-AEEA-4B60-939B-342B1A14EE2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32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5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8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DDDD1-3B41-4B97-BDF5-47DA17EDA1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9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7772-0B9C-43CF-BD75-3F60A81F725D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C1A53-0ADA-442D-9882-5A189D11BB3A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2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7991-9E38-4583-9FD9-EF685390BB4F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38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3FA5-1B26-46E7-963F-950A3181EC6C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364A-8DAC-47DF-B30B-B889764900CE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19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CF57A-894D-4156-B8C3-ABD28433282F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2AE39-78B4-4230-9457-F82FDEB8D448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09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4949-9C19-4C62-AA4A-4D194E4843CB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18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88B3-0FAB-43D2-B5D6-F9049CC1AB84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3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1541-5EE8-48C3-A436-E77FEEAE244D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9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A221-943F-4FAD-9A4E-8CECC808DAC2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3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8321-4DEF-4DFE-B054-6C8E92273AB1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35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E739-F44A-4BF0-8D9D-A23CF50A797C}" type="datetime1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2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37730-FC4E-460B-8810-7EDB1B1926F8}" type="datetime1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8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80FC-9A55-46E7-8AA8-A5866ABA6964}" type="datetime1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 b="1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2689-7DB8-4577-B201-C96A483F9E51}" type="datetime1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45037" y="-433136"/>
            <a:ext cx="1265606" cy="1333973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fld id="{8817526B-B471-4541-ABC6-631404FAB72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60FA-D56B-4F77-A765-4CAB6A2C3BDD}" type="datetime1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6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22E3-0AF6-471D-89FD-C78320EDB448}" type="datetime1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4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E882-FC19-477E-89EC-114702152E49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9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0CF-6DFB-4671-8180-80AE14FE8954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03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4A26D-BF76-47C4-B7C9-202FB303C471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3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81E2-7A99-4A24-A467-6A25F32D78C1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40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AA02-0C18-409D-9960-1F5BAB8B8EBE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7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4247-2539-44C0-B2A4-FE17016E60C1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2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C9F5-B32E-4B7A-9CD5-9AA1FA8A46B1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40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0A78-867D-46E7-913A-E1091E71C13F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2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5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0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70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0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66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21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B87B9-687A-48F7-A96D-9EA5D1A47B3A}" type="datetime1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6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1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1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12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952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7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07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63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9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0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6BF1-94B4-4B66-9608-A31431494115}" type="datetime1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8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3CC6-CAD6-4063-9A7A-992EF89D504C}" type="datetime1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5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E931-B58E-4EDB-8AAD-804C73CCE914}" type="datetime1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67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11F1-34EE-4B56-8D08-044A9EB5B35B}" type="datetime1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1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7766-80BB-4E38-A695-06A757F57D49}" type="datetime1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2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8FC4C-0C67-4722-9165-FBD1CE7D635E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83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720D9-D0D1-4D5E-B7A5-D815515CABCC}" type="datetime1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8076" y="42703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8817526B-B471-4541-ABC6-631404FAB72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008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108A8-46EA-4C31-95AD-C14F8900E75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17526B-B471-4541-ABC6-631404FAB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6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9.jpeg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41AC-8BE4-0F48-F339-C40368378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5"/>
            <a:ext cx="7565216" cy="1145490"/>
          </a:xfrm>
        </p:spPr>
        <p:txBody>
          <a:bodyPr/>
          <a:lstStyle/>
          <a:p>
            <a:pPr algn="ctr"/>
            <a:r>
              <a:rPr lang="en-IN" dirty="0"/>
              <a:t>SENTIMENT ANALYSIS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089D7-D3E1-CC4D-8B62-500A3935D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840597"/>
            <a:ext cx="9223686" cy="401740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b="1" dirty="0"/>
              <a:t>TEAM NAME: NEURAL NAVIGATORS</a:t>
            </a:r>
            <a:endParaRPr lang="en-US" b="1" dirty="0"/>
          </a:p>
          <a:p>
            <a:pPr algn="l"/>
            <a:br>
              <a:rPr lang="en-US" dirty="0"/>
            </a:br>
            <a:r>
              <a:rPr lang="en-US" b="1" dirty="0"/>
              <a:t>Supervisor: DR. OLIVIER BOISARD</a:t>
            </a:r>
          </a:p>
          <a:p>
            <a:pPr algn="l"/>
            <a:r>
              <a:rPr lang="en-US" dirty="0"/>
              <a:t>Team Members: </a:t>
            </a:r>
          </a:p>
          <a:p>
            <a:pPr algn="l"/>
            <a:r>
              <a:rPr lang="en-US" dirty="0"/>
              <a:t>MD ABDUL MUKTADIR 			Matriculation Number: 2624905</a:t>
            </a:r>
          </a:p>
          <a:p>
            <a:pPr algn="l"/>
            <a:r>
              <a:rPr lang="en-IN" dirty="0"/>
              <a:t>MITHILA DATTA				</a:t>
            </a:r>
            <a:r>
              <a:rPr lang="en-US" dirty="0"/>
              <a:t>Matriculation Number: 2453558</a:t>
            </a:r>
          </a:p>
          <a:p>
            <a:pPr algn="l"/>
            <a:r>
              <a:rPr lang="en-IN" dirty="0"/>
              <a:t>BHARATH DATTATRAIAH	</a:t>
            </a:r>
            <a:r>
              <a:rPr lang="en-US" dirty="0"/>
              <a:t> 		Matriculation Number: 2935898</a:t>
            </a:r>
            <a:r>
              <a:rPr lang="en-IN" dirty="0"/>
              <a:t>		</a:t>
            </a:r>
          </a:p>
          <a:p>
            <a:pPr algn="l"/>
            <a:r>
              <a:rPr lang="en-IN" dirty="0"/>
              <a:t>PRITESH SONI					</a:t>
            </a:r>
            <a:r>
              <a:rPr lang="en-US" dirty="0"/>
              <a:t>Matriculation Number: 2285328</a:t>
            </a:r>
            <a:endParaRPr lang="en-IN" dirty="0"/>
          </a:p>
          <a:p>
            <a:pPr algn="l"/>
            <a:r>
              <a:rPr lang="en-IN" dirty="0"/>
              <a:t>SHRADDHA MOHANTY			</a:t>
            </a:r>
            <a:r>
              <a:rPr lang="en-US" dirty="0"/>
              <a:t>Matriculation Number: 2963938</a:t>
            </a:r>
            <a:endParaRPr lang="en-IN" dirty="0"/>
          </a:p>
          <a:p>
            <a:pPr algn="l"/>
            <a:r>
              <a:rPr lang="en-US" dirty="0"/>
              <a:t>ZIZHAO GUO					Matriculation Number: 2801964</a:t>
            </a:r>
          </a:p>
          <a:p>
            <a:pPr algn="l"/>
            <a:br>
              <a:rPr lang="en-US" dirty="0"/>
            </a:br>
            <a:r>
              <a:rPr lang="en-US" b="1" dirty="0"/>
              <a:t>Date:</a:t>
            </a:r>
            <a:r>
              <a:rPr lang="en-US" dirty="0"/>
              <a:t> 10.02.2025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81D4D-6B73-4984-A7F0-977E65D93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19" y="129886"/>
            <a:ext cx="5399275" cy="1721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86" y="4193135"/>
            <a:ext cx="6245075" cy="46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71F8-F28C-B403-59B9-B4620053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SENTIMENT ANALYSIS OVERVIEW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6D84-C982-F45D-EF6F-C39C1E3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Aspect-Based Sentiment Analysis:</a:t>
            </a:r>
            <a:r>
              <a:rPr lang="en-US" dirty="0"/>
              <a:t> Identify sentiments for specific review aspects.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Output:</a:t>
            </a:r>
            <a:r>
              <a:rPr lang="en-US" dirty="0"/>
              <a:t> Scores for Service, Quality, Price, Delivery, Packaging.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0" y="4206662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38409" y="0"/>
            <a:ext cx="653592" cy="452387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10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4217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C9FF-DC1A-01CE-A673-2D869154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Solution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1CFD-2FA0-F783-8B4B-EACFCFD25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 sentiment analysis to classify reviews into predefined aspects: Service, Quality, Price, Delivery, Packaging.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visual dashboards to present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Outcome:</a:t>
            </a:r>
            <a:r>
              <a:rPr lang="en-US" dirty="0"/>
              <a:t> Efficient decision-making with actionable insights.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39FF01-8572-2DD9-2A9F-E8481DD9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0" y="0"/>
            <a:ext cx="3957256" cy="1889924"/>
          </a:xfrm>
          <a:prstGeom prst="rect">
            <a:avLst/>
          </a:prstGeom>
        </p:spPr>
      </p:pic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86A178C6-3F22-AB78-D0C6-BFCD4844D8D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5216" t="17426" r="2604" b="3532"/>
          <a:stretch/>
        </p:blipFill>
        <p:spPr>
          <a:xfrm>
            <a:off x="1600868" y="3961612"/>
            <a:ext cx="5573825" cy="266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2" y="4191801"/>
            <a:ext cx="6218772" cy="468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52143" y="0"/>
            <a:ext cx="739857" cy="506614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11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802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917" y="1316033"/>
            <a:ext cx="5832101" cy="36538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31065" y="0"/>
            <a:ext cx="660935" cy="510139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12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6473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23" y="1299881"/>
            <a:ext cx="5280211" cy="39601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88817" y="0"/>
            <a:ext cx="603183" cy="567891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13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396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E959-EE4C-7584-2E46-ECF07615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50" y="-240414"/>
            <a:ext cx="8596668" cy="1320800"/>
          </a:xfrm>
        </p:spPr>
        <p:txBody>
          <a:bodyPr/>
          <a:lstStyle/>
          <a:p>
            <a:r>
              <a:rPr lang="en-IN" b="1" dirty="0"/>
              <a:t>	</a:t>
            </a:r>
            <a:br>
              <a:rPr lang="en-IN" b="1" dirty="0"/>
            </a:br>
            <a:r>
              <a:rPr lang="en-IN" b="1" dirty="0"/>
              <a:t>TARGET USERS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DFBC-4FA5-B0DE-28F2-171AB1D67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50" y="1080386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Users:</a:t>
            </a:r>
            <a:r>
              <a:rPr lang="en-US" dirty="0"/>
              <a:t> Retailers, Business Owners.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Secondary Users:</a:t>
            </a:r>
            <a:r>
              <a:rPr lang="en-US" dirty="0"/>
              <a:t> Marketing teams, product managers.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Usage:</a:t>
            </a:r>
            <a:r>
              <a:rPr lang="en-US" dirty="0"/>
              <a:t> Insights for improving operations and customer satisfaction.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11348-A7A0-D54A-4A43-5A006996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0" y="2756752"/>
            <a:ext cx="3711388" cy="256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01C30-4B8B-2D62-31A8-AE4C49533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73" y="2756752"/>
            <a:ext cx="3691365" cy="2562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49" y="4192904"/>
            <a:ext cx="6244800" cy="468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90644" y="0"/>
            <a:ext cx="701356" cy="419986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14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7943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EC9D3-A73A-8404-7571-FE82FC2C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F1C1-6E1F-370D-124B-57E72060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44" y="282860"/>
            <a:ext cx="8596668" cy="1320800"/>
          </a:xfrm>
        </p:spPr>
        <p:txBody>
          <a:bodyPr/>
          <a:lstStyle/>
          <a:p>
            <a:r>
              <a:rPr lang="en-IN" b="1" dirty="0"/>
              <a:t>TECHNOLOGY STACK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9C4F-6FE8-2A31-5964-584C7394D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44" y="991164"/>
            <a:ext cx="7381902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Project Management: </a:t>
            </a:r>
            <a:r>
              <a:rPr lang="en-IN" dirty="0"/>
              <a:t>JIRA, Teams and GitHub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Programming Languages:</a:t>
            </a:r>
            <a:r>
              <a:rPr lang="en-IN" dirty="0"/>
              <a:t> Python, TypeScript.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Frontend Framework:</a:t>
            </a:r>
            <a:r>
              <a:rPr lang="en-IN" dirty="0"/>
              <a:t> AngularJS.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Backend Framework:</a:t>
            </a:r>
            <a:r>
              <a:rPr lang="en-IN" dirty="0"/>
              <a:t> Flask.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Database:</a:t>
            </a:r>
            <a:r>
              <a:rPr lang="en-IN" dirty="0"/>
              <a:t> MongoDB.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Visualization Library:</a:t>
            </a:r>
            <a:r>
              <a:rPr lang="en-IN" dirty="0"/>
              <a:t> Apex Charts.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OpenAI API: </a:t>
            </a:r>
            <a:r>
              <a:rPr lang="en-US" dirty="0"/>
              <a:t>GPT-4o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A339E-2433-D760-D48F-C9B733822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83" y="4195612"/>
            <a:ext cx="6244800" cy="468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04232-A8C6-8D93-7587-741131149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3" y="1917277"/>
            <a:ext cx="1324347" cy="761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581D78-B7DC-0120-F3AA-5808FC77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73" y="590277"/>
            <a:ext cx="1205507" cy="11164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D5C59E-4EB1-84E6-AB15-54719AF93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743" y="961149"/>
            <a:ext cx="1152505" cy="9683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83793B-58DF-2BD9-53D2-1C08E0A69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657" y="2556725"/>
            <a:ext cx="1074200" cy="11874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7BEDFE-092E-4F55-F060-FC78DE038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912" y="2909774"/>
            <a:ext cx="1399087" cy="9683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0BF91C-B2F4-CF16-DB95-36DB5ECD6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410" y="3987130"/>
            <a:ext cx="1563028" cy="814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6ACED0-EDC3-C1E8-580D-3D8E29C48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9727" y="5043580"/>
            <a:ext cx="2112060" cy="702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9B5AA-362D-5229-A12C-4A6EA622BF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6302" y="4195612"/>
            <a:ext cx="956007" cy="10883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15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392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592" y="2375649"/>
            <a:ext cx="10385114" cy="11295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FEATURE 1</a:t>
            </a:r>
            <a:r>
              <a:rPr lang="en-GB" b="1" dirty="0"/>
              <a:t>:  ASPECT BASED SENTIMENT ANALYSIS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4" y="4197698"/>
            <a:ext cx="6244801" cy="468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7107" y="3736033"/>
            <a:ext cx="867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module examines customer reviews to extract opinions on individual product attributes by evaluating sentiments related to various aspects.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27014" y="0"/>
            <a:ext cx="864986" cy="436027"/>
          </a:xfrm>
        </p:spPr>
        <p:txBody>
          <a:bodyPr/>
          <a:lstStyle/>
          <a:p>
            <a:fld id="{D27A3249-359D-4EB3-98AA-E6D5A295420E}" type="slidenum">
              <a:rPr lang="en-IN" sz="2800" b="1" smtClean="0"/>
              <a:t>16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1872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7664" y="2384612"/>
            <a:ext cx="8596668" cy="1320800"/>
          </a:xfrm>
        </p:spPr>
        <p:txBody>
          <a:bodyPr/>
          <a:lstStyle/>
          <a:p>
            <a:r>
              <a:rPr lang="en-IN" b="1" dirty="0"/>
              <a:t>FEATURE 2: REVIEW SUMMARIZATION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34685" y="3705412"/>
            <a:ext cx="7454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A section that generate a brief summary of the reviews, evaluating products selling performance and give suggestions for users.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3" y="4201458"/>
            <a:ext cx="6244801" cy="4683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2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946" y="597042"/>
            <a:ext cx="7766936" cy="1079358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ADVANTAGES</a:t>
            </a:r>
            <a:endParaRPr lang="en-US" sz="36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77553" y="2071043"/>
            <a:ext cx="3056965" cy="1088717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DEEPER INSIGHTS</a:t>
            </a:r>
          </a:p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Helps you understand your consumer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7261" y="3022654"/>
            <a:ext cx="3802545" cy="1328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EASY TO USE</a:t>
            </a:r>
            <a:endParaRPr lang="en-US" dirty="0"/>
          </a:p>
          <a:p>
            <a:r>
              <a:rPr lang="en-US" b="0" dirty="0"/>
              <a:t>With just a few clicks, get most of the important information at a glance.</a:t>
            </a:r>
            <a:endParaRPr lang="en-GB" b="0" dirty="0"/>
          </a:p>
        </p:txBody>
      </p:sp>
      <p:sp>
        <p:nvSpPr>
          <p:cNvPr id="8" name="TextBox 7"/>
          <p:cNvSpPr txBox="1"/>
          <p:nvPr/>
        </p:nvSpPr>
        <p:spPr>
          <a:xfrm>
            <a:off x="6354721" y="2079818"/>
            <a:ext cx="3763478" cy="1051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COST SAVINGS</a:t>
            </a:r>
          </a:p>
          <a:p>
            <a:r>
              <a:rPr lang="en-GB" b="0" dirty="0"/>
              <a:t>Reduce time and therefore expenses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8817" y="-77002"/>
            <a:ext cx="60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762" y="4686347"/>
            <a:ext cx="3802545" cy="1051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BETTER DECISION-MAKING</a:t>
            </a:r>
          </a:p>
          <a:p>
            <a:r>
              <a:rPr lang="en-US" b="0" dirty="0"/>
              <a:t>Helps prioritize areas for improvement</a:t>
            </a:r>
            <a:endParaRPr lang="en-GB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6695440" y="4686347"/>
            <a:ext cx="2940577" cy="1051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CUSTOMER SATISFACTION</a:t>
            </a:r>
          </a:p>
          <a:p>
            <a:r>
              <a:rPr lang="en-US" b="0" dirty="0"/>
              <a:t>Proactive resolution of pain points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08987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2906-7AB5-9ABD-8E40-E332B0FB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2562"/>
            <a:ext cx="8596668" cy="1320800"/>
          </a:xfrm>
        </p:spPr>
        <p:txBody>
          <a:bodyPr/>
          <a:lstStyle/>
          <a:p>
            <a:r>
              <a:rPr lang="en-IN" b="1" dirty="0"/>
              <a:t>RESULTS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95A6-FEF7-1ADF-2E2F-1C85B26F4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54546"/>
            <a:ext cx="8744572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Insights:</a:t>
            </a:r>
            <a:r>
              <a:rPr lang="en-US" dirty="0"/>
              <a:t> The owner can identify the reasons behind the product's performance, whether good or bad, and take appropriate actions to improve it.</a:t>
            </a:r>
          </a:p>
          <a:p>
            <a:pPr marL="0" indent="0">
              <a:buNone/>
            </a:pPr>
            <a:r>
              <a:rPr lang="en-IN" sz="3600" b="1" dirty="0">
                <a:solidFill>
                  <a:schemeClr val="accent1"/>
                </a:solidFill>
              </a:rPr>
              <a:t>DEMO</a:t>
            </a:r>
          </a:p>
          <a:p>
            <a:r>
              <a:rPr lang="en-US" dirty="0"/>
              <a:t>Show how the dashboard works:</a:t>
            </a:r>
          </a:p>
          <a:p>
            <a:endParaRPr lang="en-IN" dirty="0"/>
          </a:p>
          <a:p>
            <a:pPr marL="0" indent="0">
              <a:buNone/>
            </a:pPr>
            <a:br>
              <a:rPr lang="en-IN" b="1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82" y="2894932"/>
            <a:ext cx="6517930" cy="3584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1" y="4202089"/>
            <a:ext cx="6244846" cy="4683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19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0581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2" y="111400"/>
            <a:ext cx="1347300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3911" y="1924638"/>
            <a:ext cx="2961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PRITESH SONI</a:t>
            </a:r>
          </a:p>
          <a:p>
            <a:pPr algn="ctr"/>
            <a:endParaRPr lang="en-US" sz="1200" dirty="0"/>
          </a:p>
          <a:p>
            <a:pPr algn="ctr"/>
            <a:r>
              <a:rPr lang="en-IN" sz="1200" b="1" dirty="0"/>
              <a:t>PRODUCT OWNER &amp; FRONTEND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8" y="3769599"/>
            <a:ext cx="1346131" cy="1794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87114" y="5670419"/>
            <a:ext cx="2262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MITHILA DATTA</a:t>
            </a:r>
            <a:br>
              <a:rPr lang="en-IN" dirty="0"/>
            </a:br>
            <a:br>
              <a:rPr lang="en-IN" sz="1200" dirty="0"/>
            </a:br>
            <a:r>
              <a:rPr lang="en-IN" sz="1200" b="1" dirty="0"/>
              <a:t>DEVELOPER/ENGINEER</a:t>
            </a:r>
            <a:endParaRPr lang="en-US" sz="1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0" r="16679"/>
          <a:stretch/>
        </p:blipFill>
        <p:spPr>
          <a:xfrm>
            <a:off x="7210284" y="3769599"/>
            <a:ext cx="1597794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61" y="3769599"/>
            <a:ext cx="1422546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96751" y="5670419"/>
            <a:ext cx="2348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MD ABDUL MUKTADIR</a:t>
            </a:r>
          </a:p>
          <a:p>
            <a:pPr algn="ctr"/>
            <a:endParaRPr lang="en-IN" sz="1200" dirty="0"/>
          </a:p>
          <a:p>
            <a:pPr algn="ctr"/>
            <a:r>
              <a:rPr lang="en-IN" sz="1200" b="1" dirty="0"/>
              <a:t>BACKEND DEVELOPER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767874" y="5670419"/>
            <a:ext cx="24826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SHRADDHA MOHANTY</a:t>
            </a:r>
          </a:p>
          <a:p>
            <a:pPr algn="ctr"/>
            <a:endParaRPr lang="en-IN" sz="1200" b="1" dirty="0"/>
          </a:p>
          <a:p>
            <a:pPr algn="ctr"/>
            <a:r>
              <a:rPr lang="en-IN" sz="1200" b="1" dirty="0"/>
              <a:t>DEVELOPER/ENGINEER</a:t>
            </a:r>
            <a:endParaRPr lang="en-US" sz="1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84" y="128238"/>
            <a:ext cx="1398142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847877" y="1924638"/>
            <a:ext cx="21993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ZIZHAO GUO</a:t>
            </a:r>
          </a:p>
          <a:p>
            <a:pPr algn="ctr"/>
            <a:endParaRPr lang="en-IN" sz="1200" dirty="0"/>
          </a:p>
          <a:p>
            <a:pPr algn="ctr"/>
            <a:r>
              <a:rPr lang="en-IN" sz="1200" b="1" dirty="0"/>
              <a:t>BACKEND DEVELOPER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97695" y="1924638"/>
            <a:ext cx="3052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BHARATH DATTATRAIAH</a:t>
            </a:r>
          </a:p>
          <a:p>
            <a:pPr algn="ctr"/>
            <a:endParaRPr lang="en-IN" sz="1200" dirty="0"/>
          </a:p>
          <a:p>
            <a:pPr algn="ctr"/>
            <a:r>
              <a:rPr lang="en-IN" sz="1200" b="1" dirty="0"/>
              <a:t>SCRUM MASTER &amp; DEVELOPER</a:t>
            </a:r>
            <a:endParaRPr lang="en-US" sz="1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8" y="128238"/>
            <a:ext cx="1399301" cy="17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28" y="813470"/>
            <a:ext cx="6245075" cy="46838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000" y="2131499"/>
            <a:ext cx="1905765" cy="1905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9694546" y="4112679"/>
            <a:ext cx="228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Dr.</a:t>
            </a:r>
            <a:r>
              <a:rPr lang="en-IN" dirty="0"/>
              <a:t> OLIVIER BOISARD</a:t>
            </a:r>
          </a:p>
          <a:p>
            <a:pPr algn="ctr"/>
            <a:endParaRPr lang="en-IN" sz="1200" b="1" dirty="0"/>
          </a:p>
          <a:p>
            <a:pPr algn="ctr"/>
            <a:r>
              <a:rPr lang="en-IN" sz="1200" b="1" dirty="0"/>
              <a:t>PROJECT SUPERVISOR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6311" y="-433136"/>
            <a:ext cx="814331" cy="1376412"/>
          </a:xfrm>
        </p:spPr>
        <p:txBody>
          <a:bodyPr/>
          <a:lstStyle/>
          <a:p>
            <a:fld id="{8817526B-B471-4541-ABC6-631404FAB727}" type="slidenum">
              <a:rPr lang="en-IN" sz="2800" smtClean="0">
                <a:solidFill>
                  <a:schemeClr val="accent1"/>
                </a:solidFill>
              </a:rPr>
              <a:t>2</a:t>
            </a:fld>
            <a:endParaRPr lang="en-IN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E120-7152-CFE7-FD69-814BD312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52" y="302412"/>
            <a:ext cx="9390031" cy="1320800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92D050"/>
                </a:solidFill>
              </a:rPr>
              <a:t>DATA PROCESSING </a:t>
            </a:r>
            <a:r>
              <a:rPr lang="en-IN" b="1" dirty="0">
                <a:solidFill>
                  <a:srgbClr val="92D050"/>
                </a:solidFill>
              </a:rPr>
              <a:t>PIPELINE (</a:t>
            </a:r>
            <a:r>
              <a:rPr lang="en-US" altLang="zh-CN" b="1" dirty="0">
                <a:solidFill>
                  <a:srgbClr val="92D050"/>
                </a:solidFill>
              </a:rPr>
              <a:t>Outline</a:t>
            </a:r>
            <a:r>
              <a:rPr lang="en-IN" b="1" dirty="0">
                <a:solidFill>
                  <a:srgbClr val="92D050"/>
                </a:solidFill>
              </a:rPr>
              <a:t>)</a:t>
            </a:r>
            <a:br>
              <a:rPr lang="en-IN" b="1" dirty="0">
                <a:solidFill>
                  <a:srgbClr val="92D050"/>
                </a:solidFill>
              </a:rPr>
            </a:b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2E63-5B56-280B-EE25-7AD04AAA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03" y="1085934"/>
            <a:ext cx="8596668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altLang="zh-CN" dirty="0"/>
              <a:t>Data Collection and Preparation.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Exploratory Data Analysis.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Model Selection and Training.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Evaluation.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62" y="4202099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20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3024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D0AE-7F78-2FA7-AF62-6D2F612F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/>
              <a:t>DATA COLLECTION AND PREPARATION</a:t>
            </a:r>
            <a:br>
              <a:rPr lang="en-US" altLang="zh-CN" dirty="0"/>
            </a:b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04FC-61C1-6061-2AA1-44809FA5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5196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Sources:</a:t>
            </a:r>
            <a:r>
              <a:rPr lang="en-US" dirty="0"/>
              <a:t> Sample demo data for Amazon reviews.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1" y="4204448"/>
            <a:ext cx="6229044" cy="4683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BCDED73-41E6-B6D6-AB63-88868AC35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" t="6706" r="-1"/>
          <a:stretch/>
        </p:blipFill>
        <p:spPr>
          <a:xfrm>
            <a:off x="797799" y="4204448"/>
            <a:ext cx="6888971" cy="1439576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41E91E5-F913-CCF6-78BE-2C0FA05AD55C}"/>
              </a:ext>
            </a:extLst>
          </p:cNvPr>
          <p:cNvCxnSpPr>
            <a:cxnSpLocks/>
          </p:cNvCxnSpPr>
          <p:nvPr/>
        </p:nvCxnSpPr>
        <p:spPr>
          <a:xfrm>
            <a:off x="961449" y="4970366"/>
            <a:ext cx="1382851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D719A3E-0D35-BF06-D188-50D3F8D5AE3C}"/>
              </a:ext>
            </a:extLst>
          </p:cNvPr>
          <p:cNvCxnSpPr>
            <a:cxnSpLocks/>
          </p:cNvCxnSpPr>
          <p:nvPr/>
        </p:nvCxnSpPr>
        <p:spPr>
          <a:xfrm flipV="1">
            <a:off x="4838955" y="4970366"/>
            <a:ext cx="2525340" cy="458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C591564-18AC-3887-E6DA-FF15148CAFA0}"/>
              </a:ext>
            </a:extLst>
          </p:cNvPr>
          <p:cNvCxnSpPr>
            <a:cxnSpLocks/>
          </p:cNvCxnSpPr>
          <p:nvPr/>
        </p:nvCxnSpPr>
        <p:spPr>
          <a:xfrm>
            <a:off x="961449" y="5159588"/>
            <a:ext cx="67710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03AA5E9-67CF-0E4D-7679-D5B38347666D}"/>
              </a:ext>
            </a:extLst>
          </p:cNvPr>
          <p:cNvCxnSpPr>
            <a:cxnSpLocks/>
          </p:cNvCxnSpPr>
          <p:nvPr/>
        </p:nvCxnSpPr>
        <p:spPr>
          <a:xfrm>
            <a:off x="961449" y="5355969"/>
            <a:ext cx="1530138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E31DDAFF-5F1E-F60D-C63B-93385A5B2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82" y="2298472"/>
            <a:ext cx="8766229" cy="106727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892287-0BE8-2D36-FDA9-6F979E89AF0B}"/>
              </a:ext>
            </a:extLst>
          </p:cNvPr>
          <p:cNvCxnSpPr>
            <a:cxnSpLocks/>
          </p:cNvCxnSpPr>
          <p:nvPr/>
        </p:nvCxnSpPr>
        <p:spPr>
          <a:xfrm>
            <a:off x="3449522" y="3100653"/>
            <a:ext cx="2282355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7DB07A-B527-C802-CE9E-8EED6E55BABA}"/>
              </a:ext>
            </a:extLst>
          </p:cNvPr>
          <p:cNvCxnSpPr>
            <a:cxnSpLocks/>
          </p:cNvCxnSpPr>
          <p:nvPr/>
        </p:nvCxnSpPr>
        <p:spPr>
          <a:xfrm>
            <a:off x="8536549" y="3100653"/>
            <a:ext cx="737453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21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398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79799-7229-EBAB-B622-26A4C1ED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691-914A-39C7-DAFA-08E8AA4B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DATA COLLECTION AND PREPARATION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16A2A-49D3-BCA9-A773-8C28C90C2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31" y="148861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Data Format:</a:t>
            </a:r>
            <a:r>
              <a:rPr lang="en-US" altLang="zh-CN" dirty="0"/>
              <a:t> Text reviews containing aspects of service, quality, price, delivery and packaging.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9E6C-AE78-3526-EDCE-F4F85A06E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1" y="4204448"/>
            <a:ext cx="6229044" cy="4683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8572698-DC05-FA6F-9101-E43EBF71D1F0}"/>
              </a:ext>
            </a:extLst>
          </p:cNvPr>
          <p:cNvSpPr txBox="1"/>
          <p:nvPr/>
        </p:nvSpPr>
        <p:spPr>
          <a:xfrm>
            <a:off x="3803096" y="2238640"/>
            <a:ext cx="30973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Frontend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4B75B4-6C94-F471-ADE7-5DBE1B973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28" y="2607100"/>
            <a:ext cx="8217907" cy="3070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22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8739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BBC73-420F-6CB5-9BAE-6E7A03ED5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EB5C-70AB-A132-5319-73C06EF5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DATA COLLECTION AND PREPARATION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1261-22B1-9D54-5110-F025233B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72" y="144183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Data Format:</a:t>
            </a:r>
            <a:r>
              <a:rPr lang="en-US" altLang="zh-CN" dirty="0"/>
              <a:t> Text reviews containing aspects of service, quality, price, delivery and packaging.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8F4F7-7EB1-F67E-4099-01FC3E841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1" y="4204448"/>
            <a:ext cx="6229044" cy="4683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A53975-C258-C507-2E61-7EB6575CB9A5}"/>
              </a:ext>
            </a:extLst>
          </p:cNvPr>
          <p:cNvSpPr txBox="1"/>
          <p:nvPr/>
        </p:nvSpPr>
        <p:spPr>
          <a:xfrm>
            <a:off x="3643535" y="2070822"/>
            <a:ext cx="30973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Backend</a:t>
            </a:r>
            <a:endParaRPr lang="zh-CN" altLang="en-US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F67CF9F-3097-ABC7-7040-1E5F681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6" y="2767748"/>
            <a:ext cx="4027940" cy="27392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AB24826-0A7C-DDB9-7080-977B47C39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071" y="2229958"/>
            <a:ext cx="3307169" cy="353293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9A08781-49EB-D393-842E-BAEE909467DD}"/>
              </a:ext>
            </a:extLst>
          </p:cNvPr>
          <p:cNvSpPr/>
          <p:nvPr/>
        </p:nvSpPr>
        <p:spPr>
          <a:xfrm>
            <a:off x="5502890" y="4791954"/>
            <a:ext cx="3638931" cy="1061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FF2BDD5-5B0C-45C0-241D-2195DACB7379}"/>
              </a:ext>
            </a:extLst>
          </p:cNvPr>
          <p:cNvSpPr/>
          <p:nvPr/>
        </p:nvSpPr>
        <p:spPr>
          <a:xfrm>
            <a:off x="1233520" y="3688284"/>
            <a:ext cx="1656966" cy="14728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591B690-AB42-530D-DA7C-174D86A1ECCE}"/>
              </a:ext>
            </a:extLst>
          </p:cNvPr>
          <p:cNvCxnSpPr/>
          <p:nvPr/>
        </p:nvCxnSpPr>
        <p:spPr>
          <a:xfrm>
            <a:off x="1374668" y="3952172"/>
            <a:ext cx="315437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23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997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BE31-C189-EC94-0B60-0C8B6518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92D2-4E6C-4637-F6D1-9E3EE6AC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DATA COLLECTION AND PREPARATION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DC18-CF28-8C4A-24E9-B7D43DEA6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72" y="144183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Data Format:</a:t>
            </a:r>
            <a:r>
              <a:rPr lang="en-US" altLang="zh-CN" dirty="0"/>
              <a:t> Text reviews containing aspects of service, quality, price, delivery and packaging.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C214D-3E14-61D4-4B41-338C219713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1" y="4204448"/>
            <a:ext cx="6229044" cy="4683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D44F860-79F3-444A-9C27-50146F4C90E4}"/>
              </a:ext>
            </a:extLst>
          </p:cNvPr>
          <p:cNvSpPr txBox="1"/>
          <p:nvPr/>
        </p:nvSpPr>
        <p:spPr>
          <a:xfrm>
            <a:off x="3643535" y="2070822"/>
            <a:ext cx="30973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57A96-F36E-E106-91C3-046AF766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981" y="2359533"/>
            <a:ext cx="5672713" cy="41166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24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5161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C6EE-9515-C1F9-F1DA-82EDB809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DATA COLLECTION AND PREPARATION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ACD91-2DD6-E71B-DE25-81B7B7F25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Why don’t we need traditional feature engineering and data cleaning?</a:t>
            </a:r>
          </a:p>
          <a:p>
            <a:pPr marL="0" indent="0">
              <a:buNone/>
            </a:pPr>
            <a:r>
              <a:rPr lang="en-US" altLang="zh-CN" dirty="0"/>
              <a:t>GPT-4o can directly understand and analyze natural language, so you only need to ensure that the data is correctly formatted (e.g., as JSON).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23" y="4202098"/>
            <a:ext cx="6244801" cy="46836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FD192D8-D306-8401-BC70-05B547AF7A03}"/>
              </a:ext>
            </a:extLst>
          </p:cNvPr>
          <p:cNvGraphicFramePr/>
          <p:nvPr/>
        </p:nvGraphicFramePr>
        <p:xfrm>
          <a:off x="2498406" y="3297476"/>
          <a:ext cx="4054609" cy="2535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25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1412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F155-D108-3779-CC58-C5C66F2E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5" y="112595"/>
            <a:ext cx="8596668" cy="1320800"/>
          </a:xfrm>
        </p:spPr>
        <p:txBody>
          <a:bodyPr/>
          <a:lstStyle/>
          <a:p>
            <a:r>
              <a:rPr lang="en-IN" b="1" dirty="0"/>
              <a:t>EXPLORATORY DATA ANALYSIS</a:t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32FBF3C-9E41-A684-5176-BD1333CA81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0835" y="772995"/>
            <a:ext cx="9050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 Focus: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 of positive vs. negative reviews.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correlation with aspects like price and delivery.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58" y="4202100"/>
            <a:ext cx="6244801" cy="468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E2C5-E287-44AD-928F-FB371BBE99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8" y="2250323"/>
            <a:ext cx="7315200" cy="39476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26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3917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5550-5445-52F2-1641-7EA2344E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46" y="330661"/>
            <a:ext cx="8596668" cy="1320800"/>
          </a:xfrm>
        </p:spPr>
        <p:txBody>
          <a:bodyPr/>
          <a:lstStyle/>
          <a:p>
            <a:r>
              <a:rPr lang="en-IN" b="1" dirty="0"/>
              <a:t>MODEL SELECTION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5ACD7-0E3A-420F-6DA0-E06396899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46" y="1095639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Chosen Model:</a:t>
            </a:r>
            <a:r>
              <a:rPr lang="en-US" dirty="0"/>
              <a:t> GPT-4o.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Advantages:</a:t>
            </a:r>
            <a:r>
              <a:rPr lang="en-US" dirty="0"/>
              <a:t> High accuracy for sentiment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Constraints:</a:t>
            </a:r>
            <a:r>
              <a:rPr lang="en-US" dirty="0"/>
              <a:t> Balancing cost and efficiency.</a:t>
            </a:r>
          </a:p>
          <a:p>
            <a:pPr marL="0" indent="0">
              <a:buNone/>
            </a:pPr>
            <a:endParaRPr lang="en-IN" sz="3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IN" sz="3600" b="1" dirty="0">
                <a:solidFill>
                  <a:schemeClr val="accent1"/>
                </a:solidFill>
              </a:rPr>
              <a:t>MODEL TRAINING</a:t>
            </a:r>
          </a:p>
          <a:p>
            <a:pPr marL="0" indent="0">
              <a:buNone/>
            </a:pPr>
            <a:endParaRPr lang="en-IN" sz="36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68" y="3684898"/>
            <a:ext cx="3854824" cy="2251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59" y="4199940"/>
            <a:ext cx="6244801" cy="4683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27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655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9" r="42886"/>
          <a:stretch/>
        </p:blipFill>
        <p:spPr>
          <a:xfrm>
            <a:off x="760917" y="1605379"/>
            <a:ext cx="11431083" cy="330407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D2A725-5C93-7753-7804-036014910231}"/>
              </a:ext>
            </a:extLst>
          </p:cNvPr>
          <p:cNvSpPr txBox="1"/>
          <p:nvPr/>
        </p:nvSpPr>
        <p:spPr>
          <a:xfrm>
            <a:off x="8112999" y="3365491"/>
            <a:ext cx="95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GPT2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CE46A9F-D98D-DBE2-56B1-C771275E3B9F}"/>
              </a:ext>
            </a:extLst>
          </p:cNvPr>
          <p:cNvSpPr txBox="1">
            <a:spLocks/>
          </p:cNvSpPr>
          <p:nvPr/>
        </p:nvSpPr>
        <p:spPr>
          <a:xfrm>
            <a:off x="773915" y="517939"/>
            <a:ext cx="7105880" cy="5134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Performance Comparison Between GPT-2 and GPT-4o</a:t>
            </a:r>
            <a:endParaRPr lang="en-IN" sz="3600" b="1" dirty="0">
              <a:solidFill>
                <a:schemeClr val="accent1"/>
              </a:solidFill>
            </a:endParaRPr>
          </a:p>
          <a:p>
            <a:pPr marL="0" indent="0">
              <a:buFont typeface="Wingdings 3" charset="2"/>
              <a:buNone/>
            </a:pP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1235B8-1E5C-637C-47BE-F31015C64B97}"/>
              </a:ext>
            </a:extLst>
          </p:cNvPr>
          <p:cNvSpPr/>
          <p:nvPr/>
        </p:nvSpPr>
        <p:spPr>
          <a:xfrm>
            <a:off x="892451" y="3597159"/>
            <a:ext cx="2209288" cy="969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4E7E561-19E3-0045-C81F-948C08C83E4D}"/>
              </a:ext>
            </a:extLst>
          </p:cNvPr>
          <p:cNvCxnSpPr/>
          <p:nvPr/>
        </p:nvCxnSpPr>
        <p:spPr>
          <a:xfrm>
            <a:off x="2187117" y="2622141"/>
            <a:ext cx="427947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F598DCB-DC0C-983E-3655-8C7A1FCC05EE}"/>
              </a:ext>
            </a:extLst>
          </p:cNvPr>
          <p:cNvCxnSpPr>
            <a:cxnSpLocks/>
          </p:cNvCxnSpPr>
          <p:nvPr/>
        </p:nvCxnSpPr>
        <p:spPr>
          <a:xfrm>
            <a:off x="2046480" y="2956458"/>
            <a:ext cx="456074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1444A7C-9122-1494-6FF2-94BAB2D505EB}"/>
              </a:ext>
            </a:extLst>
          </p:cNvPr>
          <p:cNvSpPr txBox="1"/>
          <p:nvPr/>
        </p:nvSpPr>
        <p:spPr>
          <a:xfrm>
            <a:off x="7879795" y="2459489"/>
            <a:ext cx="957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Wrong</a:t>
            </a:r>
            <a:r>
              <a:rPr lang="zh-CN" altLang="en-US" sz="1400" dirty="0">
                <a:solidFill>
                  <a:schemeClr val="bg1"/>
                </a:solidFill>
              </a:rPr>
              <a:t>！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70174" y="0"/>
            <a:ext cx="621826" cy="408930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28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514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9935-2B1F-21E6-14A3-3E2C891D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88502C-B112-F003-9D9E-A638A5C24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51" y="1107605"/>
            <a:ext cx="9548297" cy="533192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44233F-C6E0-AA57-E88A-60C76C2428EE}"/>
              </a:ext>
            </a:extLst>
          </p:cNvPr>
          <p:cNvSpPr txBox="1"/>
          <p:nvPr/>
        </p:nvSpPr>
        <p:spPr>
          <a:xfrm>
            <a:off x="6627867" y="3980707"/>
            <a:ext cx="95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GPT4o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808E36-D440-367B-C355-539571DAC0DF}"/>
              </a:ext>
            </a:extLst>
          </p:cNvPr>
          <p:cNvSpPr txBox="1">
            <a:spLocks/>
          </p:cNvSpPr>
          <p:nvPr/>
        </p:nvSpPr>
        <p:spPr>
          <a:xfrm>
            <a:off x="773915" y="517939"/>
            <a:ext cx="7105880" cy="5134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Performance Comparison Between GPT-2 and GPT-4o</a:t>
            </a:r>
            <a:endParaRPr lang="en-IN" sz="3600" b="1" dirty="0">
              <a:solidFill>
                <a:schemeClr val="accent1"/>
              </a:solidFill>
            </a:endParaRPr>
          </a:p>
          <a:p>
            <a:pPr marL="0" indent="0">
              <a:buFont typeface="Wingdings 3" charset="2"/>
              <a:buNone/>
            </a:pP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6EE820C-4247-5343-5350-EFAEF8E1638F}"/>
              </a:ext>
            </a:extLst>
          </p:cNvPr>
          <p:cNvSpPr/>
          <p:nvPr/>
        </p:nvSpPr>
        <p:spPr>
          <a:xfrm>
            <a:off x="1894590" y="4237795"/>
            <a:ext cx="4506210" cy="900262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10076AD-DE44-FC44-6595-6EF9458F81B8}"/>
              </a:ext>
            </a:extLst>
          </p:cNvPr>
          <p:cNvSpPr/>
          <p:nvPr/>
        </p:nvSpPr>
        <p:spPr>
          <a:xfrm>
            <a:off x="1894590" y="1785257"/>
            <a:ext cx="4277610" cy="90026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79192" y="0"/>
            <a:ext cx="612808" cy="517939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29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150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8BA5-32D5-E8FE-F5E0-3F7ACE28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TEAM WORKFLOW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53179-02F2-9A2E-D72D-C6DE1DC9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Approach:</a:t>
            </a:r>
            <a:r>
              <a:rPr lang="en-US" dirty="0"/>
              <a:t> Agile methodology.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Tools:</a:t>
            </a:r>
            <a:r>
              <a:rPr lang="en-US" dirty="0"/>
              <a:t> Jira for task management, Teams and Google Meet for collaboration.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2" y="4202101"/>
            <a:ext cx="6245075" cy="4683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81" y="3429000"/>
            <a:ext cx="2423272" cy="23777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0349" y="3509395"/>
            <a:ext cx="5656729" cy="201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7026" y="3864805"/>
            <a:ext cx="4841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WEEKLY MEETINGS :</a:t>
            </a:r>
          </a:p>
          <a:p>
            <a:r>
              <a:rPr lang="en-US" sz="36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THURSDAY , 20:00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675444" y="-22142"/>
            <a:ext cx="516556" cy="436028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6630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9FA68-650E-13A2-5FB4-299CE1FFE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A743-798D-3FD1-1792-94A4FB20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28" y="603463"/>
            <a:ext cx="8596668" cy="1320800"/>
          </a:xfrm>
        </p:spPr>
        <p:txBody>
          <a:bodyPr/>
          <a:lstStyle/>
          <a:p>
            <a:r>
              <a:rPr lang="en-IN" b="1" dirty="0"/>
              <a:t>EVALUATION</a:t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62676BB-206A-5BED-EE1A-9891205F74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131" y="1737327"/>
            <a:ext cx="8251874" cy="208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zh-CN" altLang="zh-CN" sz="1600" b="1" dirty="0"/>
              <a:t>Task: Perform multi-dimensional sentiment analysis on text reviews (e.g., delivery, quality, price, packaging, service).</a:t>
            </a:r>
            <a:r>
              <a:rPr lang="en-US" altLang="zh-CN" sz="1600" b="1" dirty="0"/>
              <a:t> </a:t>
            </a:r>
            <a:endParaRPr lang="zh-CN" altLang="zh-CN" sz="1600" b="1" dirty="0"/>
          </a:p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zh-CN" altLang="zh-CN" sz="1600" b="1" dirty="0"/>
              <a:t>Method:</a:t>
            </a:r>
          </a:p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zh-CN" altLang="zh-CN" sz="1600" b="1" dirty="0"/>
              <a:t>GPT-2: Classification achieved through fine-tuning.</a:t>
            </a:r>
          </a:p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zh-CN" altLang="zh-CN" sz="1600" b="1" dirty="0"/>
              <a:t>GPT-4o: Direct analysis via prompt engineering, without additional training.</a:t>
            </a:r>
            <a:endParaRPr lang="en-US" altLang="zh-CN" sz="16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sz="1600" b="1" dirty="0"/>
              <a:t>100 reviews with right sentiment tags and text.</a:t>
            </a: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ADA24-6940-3211-FC48-FE172577D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58" y="4202100"/>
            <a:ext cx="6244801" cy="4683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30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6831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19937-EB2E-74BF-31C6-CE6EF9513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8B96-A50D-088E-EEE8-7CCC0AAF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28" y="603463"/>
            <a:ext cx="8596668" cy="1320800"/>
          </a:xfrm>
        </p:spPr>
        <p:txBody>
          <a:bodyPr/>
          <a:lstStyle/>
          <a:p>
            <a:r>
              <a:rPr lang="en-IN" b="1" dirty="0"/>
              <a:t>EVALUATION</a:t>
            </a:r>
            <a:br>
              <a:rPr lang="en-IN" b="1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51C56-E9DF-3508-B238-E4B710A307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8" y="4173296"/>
            <a:ext cx="6244801" cy="468360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F13C888-9321-D9D5-6ED0-59EF726059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4559" y="1858112"/>
            <a:ext cx="9050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en-US" altLang="zh-CN" b="1" dirty="0"/>
              <a:t>Conclusion:GPT-4o outperforms GPT-2 with higher accuracy and better context understanding, making it ideal for multi-dimensional sentiment analysis.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羅賓復仇記！經典迷因「蝙蝠俠掌摑羅賓」在粉絲創作下有了驚人後續…… | SCREEN FANDOM - 歐美娛樂癮迷！">
            <a:extLst>
              <a:ext uri="{FF2B5EF4-FFF2-40B4-BE49-F238E27FC236}">
                <a16:creationId xmlns:a16="http://schemas.microsoft.com/office/drawing/2014/main" id="{BFE419F0-68E7-05F5-2257-FF3B3F6DC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22" y="3154401"/>
            <a:ext cx="3757273" cy="188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1E80D8-CF96-8602-44CF-61E741AF28F4}"/>
              </a:ext>
            </a:extLst>
          </p:cNvPr>
          <p:cNvSpPr txBox="1"/>
          <p:nvPr/>
        </p:nvSpPr>
        <p:spPr>
          <a:xfrm>
            <a:off x="7024647" y="3518879"/>
            <a:ext cx="1004553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GPT4o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8F35D4-9248-6744-C9C0-572AFD2AC7FD}"/>
              </a:ext>
            </a:extLst>
          </p:cNvPr>
          <p:cNvSpPr txBox="1"/>
          <p:nvPr/>
        </p:nvSpPr>
        <p:spPr>
          <a:xfrm>
            <a:off x="6020094" y="3989857"/>
            <a:ext cx="1004553" cy="36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GPT2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 descr="图表, 条形图&#10;&#10;AI 生成的内容可能不正确。">
            <a:extLst>
              <a:ext uri="{FF2B5EF4-FFF2-40B4-BE49-F238E27FC236}">
                <a16:creationId xmlns:a16="http://schemas.microsoft.com/office/drawing/2014/main" id="{A3E481A5-BA87-9583-5CB0-FC20522670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4" y="2923997"/>
            <a:ext cx="4275549" cy="25493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31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1016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4527-C105-6D15-4197-178AC3F1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92D050"/>
                </a:solidFill>
              </a:rPr>
              <a:t>CHALLENGES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E6EC9-2A07-7AE2-8D8F-390AEE8C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660"/>
            <a:ext cx="8596668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Limited aspects.</a:t>
            </a:r>
          </a:p>
          <a:p>
            <a:pPr>
              <a:buFont typeface="+mj-lt"/>
              <a:buAutoNum type="arabicPeriod"/>
            </a:pPr>
            <a:r>
              <a:rPr lang="en-US" dirty="0"/>
              <a:t>Cost of advanced models.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Lack of good open source model.</a:t>
            </a:r>
            <a:endParaRPr lang="en-US" dirty="0"/>
          </a:p>
          <a:p>
            <a:pPr>
              <a:buFont typeface="+mj-lt"/>
              <a:buAutoNum type="arabicPeriod"/>
            </a:pPr>
            <a:endParaRPr lang="en-IN" dirty="0"/>
          </a:p>
          <a:p>
            <a:pPr marL="0" indent="0">
              <a:buNone/>
            </a:pPr>
            <a:r>
              <a:rPr lang="en-IN" sz="3600" b="1" dirty="0">
                <a:solidFill>
                  <a:srgbClr val="92D050"/>
                </a:solidFill>
              </a:rPr>
              <a:t>CONSTRAINTS</a:t>
            </a:r>
          </a:p>
          <a:p>
            <a:r>
              <a:rPr lang="en-US" b="1" dirty="0"/>
              <a:t>Model Cost:</a:t>
            </a:r>
            <a:r>
              <a:rPr lang="en-US" dirty="0"/>
              <a:t> Budget limitations for paid tools/models and hardware models.</a:t>
            </a: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27" y="4199939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>
                <a:solidFill>
                  <a:schemeClr val="accent2"/>
                </a:solidFill>
              </a:rPr>
              <a:t>32</a:t>
            </a:fld>
            <a:endParaRPr lang="en-IN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5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F8FF-C5F9-2D33-7804-1F0CA485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IMPROVEMENTS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38C7B-5257-244F-4536-988CC935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Cover more aspects.</a:t>
            </a:r>
          </a:p>
          <a:p>
            <a:pPr>
              <a:buFont typeface="+mj-lt"/>
              <a:buAutoNum type="arabicPeriod"/>
            </a:pPr>
            <a:r>
              <a:rPr lang="en-US" dirty="0"/>
              <a:t>Add multilingual support.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Integrate live sentiment updates.</a:t>
            </a:r>
          </a:p>
          <a:p>
            <a:pPr>
              <a:buFont typeface="+mj-lt"/>
              <a:buAutoNum type="arabicPeriod"/>
            </a:pPr>
            <a:r>
              <a:rPr lang="en-US" dirty="0"/>
              <a:t>Explore cost-effective model alternatives.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29" y="4202181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33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6379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44FA-A7CC-F803-159A-50910395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LESSONS LEARNED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172B-3C0F-F90E-C353-F57EE7914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Challenges of balancing cost and model efficiency.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Model Selection and Fine Tuning</a:t>
            </a:r>
          </a:p>
          <a:p>
            <a:pPr>
              <a:buFont typeface="+mj-lt"/>
              <a:buAutoNum type="arabicPeriod"/>
            </a:pPr>
            <a:r>
              <a:rPr lang="en-IN" dirty="0"/>
              <a:t>Team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91" y="4202179"/>
            <a:ext cx="6244800" cy="468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34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47033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3880-CA63-4E76-A607-EF0D4CE6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THANK YOU!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350B-A7AB-3886-0BDE-A337B7F7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68" y="1930400"/>
            <a:ext cx="6244800" cy="46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43CB-214B-D0F2-ADF6-1B0E2780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68591-05B5-EEE6-14A6-123CD9DF5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36318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Users</a:t>
            </a:r>
          </a:p>
          <a:p>
            <a:pPr>
              <a:buFont typeface="+mj-lt"/>
              <a:buAutoNum type="arabicPeriod"/>
            </a:pPr>
            <a:r>
              <a:rPr lang="en-US" dirty="0"/>
              <a:t>Technology Stack</a:t>
            </a:r>
          </a:p>
          <a:p>
            <a:pPr>
              <a:buFont typeface="+mj-lt"/>
              <a:buAutoNum type="arabicPeriod"/>
            </a:pPr>
            <a:r>
              <a:rPr lang="en-US" dirty="0"/>
              <a:t>Success Criteria</a:t>
            </a:r>
          </a:p>
          <a:p>
            <a:pPr>
              <a:buFont typeface="+mj-lt"/>
              <a:buAutoNum type="arabicPeriod"/>
            </a:pPr>
            <a:r>
              <a:rPr lang="en-US" altLang="zh-CN" dirty="0"/>
              <a:t>Demo</a:t>
            </a:r>
          </a:p>
          <a:p>
            <a:pPr>
              <a:buFont typeface="+mj-lt"/>
              <a:buAutoNum type="arabicPeriod"/>
            </a:pPr>
            <a:r>
              <a:rPr lang="en-US" altLang="zh-CN" dirty="0"/>
              <a:t>Data Processing Pipeline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Challenges and Constraints</a:t>
            </a:r>
          </a:p>
          <a:p>
            <a:pPr>
              <a:buFont typeface="+mj-lt"/>
              <a:buAutoNum type="arabicPeriod"/>
            </a:pPr>
            <a:r>
              <a:rPr lang="en-US" dirty="0"/>
              <a:t>Future Improvements</a:t>
            </a:r>
          </a:p>
          <a:p>
            <a:pPr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2BEB2-ED89-BD71-F659-A4519BF6E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88" y="3010344"/>
            <a:ext cx="5391646" cy="3006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4" y="4202100"/>
            <a:ext cx="6244800" cy="468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0"/>
            <a:ext cx="683339" cy="365125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4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27763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473B-8850-A038-86B3-9F4145FD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917" y="2636363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Story Time </a:t>
            </a:r>
            <a:endParaRPr lang="en-IN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9DA7909A-D422-83BD-5EF6-7B439AD4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5444" y="-22142"/>
            <a:ext cx="516556" cy="436028"/>
          </a:xfrm>
        </p:spPr>
        <p:txBody>
          <a:bodyPr/>
          <a:lstStyle/>
          <a:p>
            <a:fld id="{8817526B-B471-4541-ABC6-631404FAB727}" type="slidenum">
              <a:rPr lang="en-IN" sz="2800" b="1" smtClean="0">
                <a:solidFill>
                  <a:schemeClr val="bg1"/>
                </a:solidFill>
              </a:rPr>
              <a:t>5</a:t>
            </a:fld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64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0E5D-53FA-547A-9075-8BFA526F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69" y="828094"/>
            <a:ext cx="8596668" cy="1320800"/>
          </a:xfrm>
        </p:spPr>
        <p:txBody>
          <a:bodyPr/>
          <a:lstStyle/>
          <a:p>
            <a:r>
              <a:rPr lang="en-IN" b="1" dirty="0"/>
              <a:t>PROBLEM STATEMENT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34247-15C7-2179-FC5F-4EA089975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269" y="2325881"/>
            <a:ext cx="8561733" cy="3899489"/>
          </a:xfrm>
        </p:spPr>
        <p:txBody>
          <a:bodyPr>
            <a:normAutofit/>
          </a:bodyPr>
          <a:lstStyle/>
          <a:p>
            <a:r>
              <a:rPr lang="en-GB" dirty="0"/>
              <a:t>DIFFICULT</a:t>
            </a:r>
          </a:p>
          <a:p>
            <a:pPr lvl="1"/>
            <a:r>
              <a:rPr lang="en-US" dirty="0"/>
              <a:t>Insights into specific aspects like quality or delivery are hard to gather</a:t>
            </a:r>
            <a:endParaRPr lang="en-GB" dirty="0"/>
          </a:p>
          <a:p>
            <a:r>
              <a:rPr lang="en-GB" dirty="0"/>
              <a:t>TIME CONSUMING</a:t>
            </a:r>
          </a:p>
          <a:p>
            <a:pPr lvl="1"/>
            <a:r>
              <a:rPr lang="en-GB" dirty="0"/>
              <a:t>Time consuming activity to analyse the reviews manually</a:t>
            </a:r>
          </a:p>
          <a:p>
            <a:r>
              <a:rPr lang="en-GB" dirty="0"/>
              <a:t>HIGH COST</a:t>
            </a:r>
          </a:p>
          <a:p>
            <a:pPr lvl="1"/>
            <a:r>
              <a:rPr lang="en-US" dirty="0"/>
              <a:t>Loss of productivity costing businesses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A5607-81E7-C0D7-5E4C-C0F2F502F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88" y="3215694"/>
            <a:ext cx="2753092" cy="2766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93" y="4203419"/>
            <a:ext cx="6244800" cy="4683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75444" y="-19250"/>
            <a:ext cx="516556" cy="404261"/>
          </a:xfrm>
        </p:spPr>
        <p:txBody>
          <a:bodyPr/>
          <a:lstStyle/>
          <a:p>
            <a:fld id="{8817526B-B471-4541-ABC6-631404FAB727}" type="slidenum">
              <a:rPr lang="en-IN" sz="2800" b="1" smtClean="0"/>
              <a:t>6</a:t>
            </a:fld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0995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7814" y="534360"/>
            <a:ext cx="8610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CHALLENGES: 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Business owners don’t have time to analyze all customer reviews.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sz="3600" b="1" dirty="0">
                <a:solidFill>
                  <a:schemeClr val="accent1"/>
                </a:solidFill>
              </a:rPr>
              <a:t>IMPACT: 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Customer feedback are hard to get which leads to missed opportunities.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89" y="4195482"/>
            <a:ext cx="6241453" cy="4683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36943" y="1"/>
            <a:ext cx="555058" cy="385010"/>
          </a:xfrm>
        </p:spPr>
        <p:txBody>
          <a:bodyPr/>
          <a:lstStyle/>
          <a:p>
            <a:fld id="{8817526B-B471-4541-ABC6-631404FAB727}" type="slidenum">
              <a:rPr lang="en-IN" sz="2800" smtClean="0"/>
              <a:t>7</a:t>
            </a:fld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436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15789" y="1483646"/>
            <a:ext cx="7767638" cy="1647825"/>
          </a:xfrm>
        </p:spPr>
        <p:txBody>
          <a:bodyPr>
            <a:noAutofit/>
          </a:bodyPr>
          <a:lstStyle/>
          <a:p>
            <a:r>
              <a:rPr lang="en-GB" b="1" dirty="0"/>
              <a:t>ONE SOLUTION TO</a:t>
            </a:r>
            <a:br>
              <a:rPr lang="en-GB" b="1" dirty="0"/>
            </a:br>
            <a:r>
              <a:rPr lang="en-GB" b="1" dirty="0"/>
              <a:t>				RULE THEM ALL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20" y="4376690"/>
            <a:ext cx="5518771" cy="4139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9BBE3C-121E-E07F-EA46-EDF508D20A5F}"/>
              </a:ext>
            </a:extLst>
          </p:cNvPr>
          <p:cNvSpPr txBox="1"/>
          <p:nvPr/>
        </p:nvSpPr>
        <p:spPr>
          <a:xfrm>
            <a:off x="6096000" y="4360110"/>
            <a:ext cx="613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76618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-Neural Insight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E76618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E9AB-2756-383C-56E3-77258E21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79" y="494116"/>
            <a:ext cx="5807499" cy="348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33CF2E-D950-1C0B-3F01-0F401BD5B88D}"/>
              </a:ext>
            </a:extLst>
          </p:cNvPr>
          <p:cNvSpPr txBox="1"/>
          <p:nvPr/>
        </p:nvSpPr>
        <p:spPr>
          <a:xfrm>
            <a:off x="222411" y="2430641"/>
            <a:ext cx="596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00"/>
                </a:highlight>
                <a:uLnTx/>
                <a:uFillTx/>
                <a:latin typeface="Sitka Heading" pitchFamily="2" charset="0"/>
              </a:rPr>
              <a:t>Solution To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04C14F6E-1C9C-7A8F-BB29-54CBF1B4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5444" y="-22142"/>
            <a:ext cx="516556" cy="436028"/>
          </a:xfrm>
        </p:spPr>
        <p:txBody>
          <a:bodyPr/>
          <a:lstStyle/>
          <a:p>
            <a:fld id="{8817526B-B471-4541-ABC6-631404FAB727}" type="slidenum">
              <a:rPr lang="en-IN" sz="2800" b="1" smtClean="0">
                <a:solidFill>
                  <a:schemeClr val="bg1"/>
                </a:solidFill>
              </a:rPr>
              <a:t>8</a:t>
            </a:fld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14274"/>
            <a:ext cx="8596668" cy="1320800"/>
          </a:xfrm>
        </p:spPr>
        <p:txBody>
          <a:bodyPr/>
          <a:lstStyle/>
          <a:p>
            <a:br>
              <a:rPr lang="en-IN" b="1" dirty="0"/>
            </a:br>
            <a:r>
              <a:rPr lang="en-IN" b="1" dirty="0"/>
              <a:t>SENTIMENT ANALYSIS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4531"/>
            <a:ext cx="9101933" cy="3741836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000" dirty="0"/>
              <a:t>Sentiment analysis, also known as opinion mining, involves analyzing and classifying opinions, emotions, or attitudes expressed in written language into categories like positive, negative, or neutral.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66" y="4200960"/>
            <a:ext cx="6244801" cy="468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85" y="3511499"/>
            <a:ext cx="3546765" cy="2658776"/>
          </a:xfrm>
          <a:prstGeom prst="rect">
            <a:avLst/>
          </a:prstGeom>
          <a:effectLst>
            <a:glow rad="101600">
              <a:schemeClr val="accent3">
                <a:alpha val="60000"/>
              </a:schemeClr>
            </a:glo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7526B-B471-4541-ABC6-631404FAB727}" type="slidenum">
              <a:rPr lang="en-IN" smtClean="0"/>
              <a:t>9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1685069" y="0"/>
            <a:ext cx="506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757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8010</TotalTime>
  <Words>1002</Words>
  <Application>Microsoft Office PowerPoint</Application>
  <PresentationFormat>宽屏</PresentationFormat>
  <Paragraphs>218</Paragraphs>
  <Slides>35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Calibri</vt:lpstr>
      <vt:lpstr>Eras Medium ITC</vt:lpstr>
      <vt:lpstr>Sitka Heading</vt:lpstr>
      <vt:lpstr>Trebuchet MS</vt:lpstr>
      <vt:lpstr>Wingdings</vt:lpstr>
      <vt:lpstr>Wingdings 3</vt:lpstr>
      <vt:lpstr>1_Facet</vt:lpstr>
      <vt:lpstr>Facet</vt:lpstr>
      <vt:lpstr>2_Facet</vt:lpstr>
      <vt:lpstr>SENTIMENT ANALYSIS </vt:lpstr>
      <vt:lpstr>PowerPoint 演示文稿</vt:lpstr>
      <vt:lpstr>TEAM WORKFLOW </vt:lpstr>
      <vt:lpstr>OUTLINE</vt:lpstr>
      <vt:lpstr>Story Time </vt:lpstr>
      <vt:lpstr>PROBLEM STATEMENT </vt:lpstr>
      <vt:lpstr>PowerPoint 演示文稿</vt:lpstr>
      <vt:lpstr>ONE SOLUTION TO     RULE THEM ALL</vt:lpstr>
      <vt:lpstr> SENTIMENT ANALYSIS</vt:lpstr>
      <vt:lpstr>SENTIMENT ANALYSIS OVERVIEW </vt:lpstr>
      <vt:lpstr>Solution </vt:lpstr>
      <vt:lpstr>PowerPoint 演示文稿</vt:lpstr>
      <vt:lpstr>PowerPoint 演示文稿</vt:lpstr>
      <vt:lpstr>  TARGET USERS</vt:lpstr>
      <vt:lpstr>TECHNOLOGY STACK </vt:lpstr>
      <vt:lpstr>FEATURE 1:  ASPECT BASED SENTIMENT ANALYSIS</vt:lpstr>
      <vt:lpstr>FEATURE 2: REVIEW SUMMARIZATION</vt:lpstr>
      <vt:lpstr>ADVANTAGES</vt:lpstr>
      <vt:lpstr>RESULTS </vt:lpstr>
      <vt:lpstr>DATA PROCESSING PIPELINE (Outline) </vt:lpstr>
      <vt:lpstr>DATA COLLECTION AND PREPARATION  </vt:lpstr>
      <vt:lpstr>DATA COLLECTION AND PREPARATION </vt:lpstr>
      <vt:lpstr>DATA COLLECTION AND PREPARATION </vt:lpstr>
      <vt:lpstr>DATA COLLECTION AND PREPARATION </vt:lpstr>
      <vt:lpstr>DATA COLLECTION AND PREPARATION </vt:lpstr>
      <vt:lpstr>EXPLORATORY DATA ANALYSIS </vt:lpstr>
      <vt:lpstr>MODEL SELECTION </vt:lpstr>
      <vt:lpstr>PowerPoint 演示文稿</vt:lpstr>
      <vt:lpstr>PowerPoint 演示文稿</vt:lpstr>
      <vt:lpstr>EVALUATION </vt:lpstr>
      <vt:lpstr>EVALUATION </vt:lpstr>
      <vt:lpstr>CHALLENGES </vt:lpstr>
      <vt:lpstr>FUTURE IMPROVEMENTS </vt:lpstr>
      <vt:lpstr>LESSONS LEARNED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Shraddha Mohanty</dc:creator>
  <cp:lastModifiedBy>Guozizhao</cp:lastModifiedBy>
  <cp:revision>107</cp:revision>
  <dcterms:created xsi:type="dcterms:W3CDTF">2025-01-26T12:15:20Z</dcterms:created>
  <dcterms:modified xsi:type="dcterms:W3CDTF">2025-02-10T22:22:43Z</dcterms:modified>
</cp:coreProperties>
</file>